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8" r:id="rId11"/>
    <p:sldId id="267" r:id="rId12"/>
    <p:sldId id="268" r:id="rId13"/>
    <p:sldId id="269" r:id="rId14"/>
    <p:sldId id="273" r:id="rId15"/>
    <p:sldId id="272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>
        <p:scale>
          <a:sx n="66" d="100"/>
          <a:sy n="66" d="100"/>
        </p:scale>
        <p:origin x="1041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B5AC7-5F46-7F9B-C8ED-93A5DF392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A56B67-D085-5D52-0E76-8FF1BA749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346DA-F2AC-556D-BBDE-DE0AC02B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5F2DD7-E1FA-9700-50E5-C06AF5EB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6A3CA4-2A31-02DF-5F49-8987CF03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2F630-2E12-0D0E-534F-0E77CDB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73B651-154C-E345-83B9-A73340C45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9BE62C-F5B2-2645-6604-BC201E3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F75AE8-E1A9-6C8F-D439-F2D2AEF3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4E5BB7-019A-639C-CFEC-40506CB8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24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202149C-8147-5C86-B2F6-FD7D8BC98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910EAE-95FA-B2EA-5E13-3F58AD49A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7DF852-18CC-4CBE-B45F-217AF1ED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A26F6-CAE0-D16B-47AC-F0792771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35CA78-251A-7CE4-5970-027CBF3C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37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DFA48-C0C2-4E75-310F-2776E834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0"/>
            <a:ext cx="11105804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D664D9-999D-E385-DD9D-29224FA7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5"/>
            <a:ext cx="11105804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259D3D-5730-A706-67A3-E150DC35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B6B83F-57DF-0E23-9CCE-C953F7FB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E3AE2F-EFBB-4CDC-5201-AC083782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3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42FC3-94B9-1060-3C8D-BE7ABFAE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A16C4D-682D-B057-6320-762D9B3C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8D3630-A631-FF84-3BEB-578A093C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1DB72B-E29E-A4CE-A3E9-FD737DCD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803865-EC74-0E24-CC85-98A006E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47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C0E7E-D112-23E4-27C2-04D8F6E7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8588A-3921-9ECB-4116-391B70B7C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2DD401-A1A1-7E48-EA26-79A023908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4FE199-0306-8B82-FE5C-469A3E02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CD24D2-CD41-46B1-2ED5-6BA88550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39A2AB-073B-A63C-0000-B6A003AA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0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C58B5-159B-7232-C8B9-647B3428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4B7063-59E7-6367-576E-03897EB26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6B509B-2D72-653D-6716-42B66CC8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4DCE191-B29C-5A53-7048-2285D4B75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7C10B0D-A6AD-626F-19B2-F5521313B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B62573-33A3-5D2A-DDA3-96AD0273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8FA45C-7392-9ED7-A82C-D634A384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2A7309-B1C7-6212-0F35-EBEA9BE3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80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5196B-DD9D-5128-CE84-6EE484B7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AF0F1C-BED1-54A8-3C1B-162A7799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6BFBD7-A925-B414-4256-529D99DC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EF3EE4-06F7-3FE6-8DB0-CC28C4A8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87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4BC8DB-F13F-AC9D-C197-99F8E177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1C129E-C538-2C06-7A0E-E897897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589D1E-AB22-11D0-D8F3-F7629689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37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FCE6D-A917-7BE4-0490-88C82487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362D7E-3A81-658D-D02A-CEDFE9EB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4496AC-3C59-3751-CF72-53B63A9A9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CD200A-F217-A013-016B-9CCDA65BF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431BD0-8242-0FE1-0793-860B288D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5AA7E1-CD16-4488-C42E-B8772AFF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56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4982F-56E6-9496-82B8-707935A9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82CB11-D5E1-A3C2-E631-0B72B1A11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1B5B7F-D35F-54D5-D005-3C8382452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45920A-443F-CE82-6617-A35141AB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7FFE7F-FBE3-33AB-E4C9-9855C0BB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DF6C35-5CE3-E910-E605-CAB5F760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77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C8DBC-65D8-6847-07C4-46D8D3F7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88380F-597E-DDA7-7E7E-CC2B22BC8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EF57FB-7033-28C0-1223-E0741668D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6D7E7-120A-4DC3-82FD-99CD2868272A}" type="datetimeFigureOut">
              <a:rPr lang="ru-RU" smtClean="0"/>
              <a:t>11.02.2025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4E223-D760-F070-42E8-DA5CE91EB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E558D3-12F1-2EEE-A51B-AAB7E536B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EBB7-4DC8-4684-9570-462F097BAD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08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uto_examples/filters/plot_j_invariant.html#sphx-glr-auto-examples-filters-plot-j-invariant-p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uto_examples/color_exposure/plot_equalize.html#sphx-glr-auto-examples-color-exposure-plot-equalize-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9/03/04/holistically-nested-edge-detection-with-opencv-and-deep-learn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image.org/docs/stable/auto_examples/transform/plot_rescale.html#sphx-glr-auto-examples-transform-plot-rescale-p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albumentations.a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blesite.org/contents/articles/the-meaning-of-light-and-colo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FA07B-FBE7-29A1-6E6D-303F49589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Компьютерные методы обработки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7235E6-0499-DF87-7A2F-AA230FA65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Лекция 0</a:t>
            </a:r>
          </a:p>
        </p:txBody>
      </p:sp>
    </p:spTree>
    <p:extLst>
      <p:ext uri="{BB962C8B-B14F-4D97-AF65-F5344CB8AC3E}">
        <p14:creationId xmlns:p14="http://schemas.microsoft.com/office/powerpoint/2010/main" val="46656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6D992-8AE2-C391-00A9-0A096B32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Стадии цифровой обработки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9BABB-45EC-7812-7E67-F2157A63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55" y="960408"/>
            <a:ext cx="8175890" cy="58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021E3-890B-706F-2A38-8EDE8722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Электромагнитный спектр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D8D46D-68DF-235C-90FB-89238AB3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3"/>
          <a:stretch/>
        </p:blipFill>
        <p:spPr bwMode="auto">
          <a:xfrm>
            <a:off x="1121537" y="1137627"/>
            <a:ext cx="10026511" cy="50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1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62961-9F9B-F17B-863F-B83A5B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Зрительная система человека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D90575-72A8-CBE9-1DE3-BB709D28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72" y="1057700"/>
            <a:ext cx="4022798" cy="42319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9C7498-015A-FD8D-A70C-C902DA13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29" y="1057701"/>
            <a:ext cx="5946404" cy="4231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5B605-5CF7-EF3D-8D22-DA936145853E}"/>
              </a:ext>
            </a:extLst>
          </p:cNvPr>
          <p:cNvSpPr txBox="1"/>
          <p:nvPr/>
        </p:nvSpPr>
        <p:spPr>
          <a:xfrm>
            <a:off x="318890" y="5398218"/>
            <a:ext cx="437963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dirty="0">
                <a:latin typeface="+mj-lt"/>
              </a:rPr>
              <a:t>Зрительная система по-разному реагирует на излучения с разной длиной волны – </a:t>
            </a:r>
            <a:r>
              <a:rPr lang="ru-RU" b="1" dirty="0">
                <a:latin typeface="+mj-lt"/>
              </a:rPr>
              <a:t>спектральная</a:t>
            </a:r>
            <a:r>
              <a:rPr lang="ru-RU" dirty="0">
                <a:latin typeface="+mj-lt"/>
              </a:rPr>
              <a:t> </a:t>
            </a:r>
            <a:r>
              <a:rPr lang="ru-RU" b="1" dirty="0">
                <a:latin typeface="+mj-lt"/>
              </a:rPr>
              <a:t>чувствительность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FB403-CE3A-CE71-2091-855CB32EA810}"/>
              </a:ext>
            </a:extLst>
          </p:cNvPr>
          <p:cNvSpPr txBox="1"/>
          <p:nvPr/>
        </p:nvSpPr>
        <p:spPr>
          <a:xfrm>
            <a:off x="5095338" y="5398217"/>
            <a:ext cx="72617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0" dirty="0">
                <a:latin typeface="+mj-lt"/>
              </a:rPr>
              <a:t>Зрительное восприятие образов возможно благодаря распределению светочувствительных клеток (рецепторов) по внутренней поверхности сетчатки. Существуют рецепторы </a:t>
            </a:r>
            <a:r>
              <a:rPr lang="ru-RU" b="0" i="1" dirty="0">
                <a:latin typeface="+mj-lt"/>
              </a:rPr>
              <a:t>двух видов </a:t>
            </a:r>
            <a:r>
              <a:rPr lang="ru-RU" b="0" dirty="0">
                <a:latin typeface="+mj-lt"/>
              </a:rPr>
              <a:t>— </a:t>
            </a:r>
            <a:r>
              <a:rPr lang="ru-RU" b="1" dirty="0">
                <a:latin typeface="+mj-lt"/>
              </a:rPr>
              <a:t>колбочки</a:t>
            </a:r>
            <a:r>
              <a:rPr lang="ru-RU" b="0" dirty="0">
                <a:latin typeface="+mj-lt"/>
              </a:rPr>
              <a:t> и </a:t>
            </a:r>
            <a:r>
              <a:rPr lang="ru-RU" b="1" dirty="0">
                <a:latin typeface="+mj-lt"/>
              </a:rPr>
              <a:t>палочки</a:t>
            </a:r>
          </a:p>
        </p:txBody>
      </p:sp>
    </p:spTree>
    <p:extLst>
      <p:ext uri="{BB962C8B-B14F-4D97-AF65-F5344CB8AC3E}">
        <p14:creationId xmlns:p14="http://schemas.microsoft.com/office/powerpoint/2010/main" val="362262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35596-9630-D73B-336A-68CF2F8F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Зрительная система человека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561E2-22E0-1C65-2C20-3EB3498B3BAD}"/>
              </a:ext>
            </a:extLst>
          </p:cNvPr>
          <p:cNvSpPr txBox="1"/>
          <p:nvPr/>
        </p:nvSpPr>
        <p:spPr>
          <a:xfrm>
            <a:off x="182566" y="1187736"/>
            <a:ext cx="53728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1" dirty="0">
                <a:latin typeface="+mj-lt"/>
              </a:rPr>
              <a:t>Колбочки</a:t>
            </a:r>
            <a:r>
              <a:rPr lang="en-US" b="0" dirty="0">
                <a:latin typeface="+mj-lt"/>
              </a:rPr>
              <a:t>: </a:t>
            </a:r>
            <a:endParaRPr lang="ru-RU" b="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 6 до 7 миллионов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Отвечают за восприятие цвета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65 % всех колбочек воспринимают </a:t>
            </a:r>
            <a:r>
              <a:rPr lang="ru-RU" b="0" dirty="0" err="1">
                <a:solidFill>
                  <a:srgbClr val="FF0000"/>
                </a:solidFill>
                <a:latin typeface="+mj-lt"/>
              </a:rPr>
              <a:t>красныи</a:t>
            </a:r>
            <a:r>
              <a:rPr lang="ru-RU" b="0" dirty="0">
                <a:latin typeface="+mj-lt"/>
              </a:rPr>
              <a:t>̆ свет, 33 % воспринимают </a:t>
            </a:r>
            <a:r>
              <a:rPr lang="ru-RU" b="0" dirty="0" err="1">
                <a:solidFill>
                  <a:schemeClr val="accent6"/>
                </a:solidFill>
                <a:latin typeface="+mj-lt"/>
              </a:rPr>
              <a:t>зеленыи</a:t>
            </a:r>
            <a:r>
              <a:rPr lang="ru-RU" b="0" dirty="0">
                <a:latin typeface="+mj-lt"/>
              </a:rPr>
              <a:t>̆ свет, 2 % воспринимают </a:t>
            </a:r>
            <a:r>
              <a:rPr lang="ru-RU" b="0" dirty="0" err="1">
                <a:solidFill>
                  <a:schemeClr val="accent1"/>
                </a:solidFill>
                <a:latin typeface="+mj-lt"/>
              </a:rPr>
              <a:t>синии</a:t>
            </a:r>
            <a:r>
              <a:rPr lang="ru-RU" b="0" dirty="0">
                <a:latin typeface="+mj-lt"/>
              </a:rPr>
              <a:t>̆ цвет (эти колбочки являются наиболее чувствительными)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Человек различает мелкие детали в основном благодаря им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Обеспечивают зрение в ярком свете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03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6273-401B-A9AE-6254-49E839A9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96B6A-47F6-4D70-A38D-A99CFCC6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Зрительная система человека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5308A-6D8B-8496-493A-CD0C9F9C68B0}"/>
              </a:ext>
            </a:extLst>
          </p:cNvPr>
          <p:cNvSpPr txBox="1"/>
          <p:nvPr/>
        </p:nvSpPr>
        <p:spPr>
          <a:xfrm>
            <a:off x="182566" y="1187736"/>
            <a:ext cx="53728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1" dirty="0">
                <a:latin typeface="+mj-lt"/>
              </a:rPr>
              <a:t>Колбочки</a:t>
            </a:r>
            <a:r>
              <a:rPr lang="en-US" b="0" dirty="0">
                <a:latin typeface="+mj-lt"/>
              </a:rPr>
              <a:t>: </a:t>
            </a:r>
            <a:endParaRPr lang="ru-RU" b="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 6 до 7 миллионов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Отвечают за восприятие цвета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65 % всех колбочек воспринимают </a:t>
            </a:r>
            <a:r>
              <a:rPr lang="ru-RU" b="0" dirty="0" err="1">
                <a:solidFill>
                  <a:srgbClr val="FF0000"/>
                </a:solidFill>
                <a:latin typeface="+mj-lt"/>
              </a:rPr>
              <a:t>красныи</a:t>
            </a:r>
            <a:r>
              <a:rPr lang="ru-RU" b="0" dirty="0">
                <a:latin typeface="+mj-lt"/>
              </a:rPr>
              <a:t>̆ свет, 33 % воспринимают </a:t>
            </a:r>
            <a:r>
              <a:rPr lang="ru-RU" b="0" dirty="0" err="1">
                <a:solidFill>
                  <a:schemeClr val="accent6"/>
                </a:solidFill>
                <a:latin typeface="+mj-lt"/>
              </a:rPr>
              <a:t>зеленыи</a:t>
            </a:r>
            <a:r>
              <a:rPr lang="ru-RU" b="0" dirty="0">
                <a:latin typeface="+mj-lt"/>
              </a:rPr>
              <a:t>̆ свет, 2 % воспринимают </a:t>
            </a:r>
            <a:r>
              <a:rPr lang="ru-RU" b="0" dirty="0" err="1">
                <a:solidFill>
                  <a:schemeClr val="accent1"/>
                </a:solidFill>
                <a:latin typeface="+mj-lt"/>
              </a:rPr>
              <a:t>синии</a:t>
            </a:r>
            <a:r>
              <a:rPr lang="ru-RU" b="0" dirty="0">
                <a:latin typeface="+mj-lt"/>
              </a:rPr>
              <a:t>̆ цвет (эти колбочки являются наиболее чувствительными)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Человек различает мелкие детали в основном благодаря им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Обеспечивают зрение в ярком свете</a:t>
            </a:r>
            <a:endParaRPr lang="ru-RU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03E5A-CC37-8C90-4316-38FFDE954135}"/>
              </a:ext>
            </a:extLst>
          </p:cNvPr>
          <p:cNvSpPr txBox="1"/>
          <p:nvPr/>
        </p:nvSpPr>
        <p:spPr>
          <a:xfrm>
            <a:off x="182565" y="4243257"/>
            <a:ext cx="537284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1" dirty="0">
                <a:latin typeface="+mj-lt"/>
              </a:rPr>
              <a:t>Палочки</a:t>
            </a:r>
            <a:r>
              <a:rPr lang="en-US" b="0" dirty="0">
                <a:latin typeface="+mj-lt"/>
              </a:rPr>
              <a:t>:</a:t>
            </a:r>
            <a:r>
              <a:rPr lang="ru-RU" b="0" dirty="0">
                <a:latin typeface="+mj-lt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 75 до 150 миллионов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Наиболее чувствительны при низких уровнях освещенности и не участвуют в обеспечении функций цветного зрения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Не приспособлены для различения мелких </a:t>
            </a:r>
            <a:r>
              <a:rPr lang="ru-RU" b="0" dirty="0" err="1">
                <a:latin typeface="+mj-lt"/>
              </a:rPr>
              <a:t>деталеи</a:t>
            </a:r>
            <a:r>
              <a:rPr lang="ru-RU" b="0" dirty="0">
                <a:latin typeface="+mj-lt"/>
              </a:rPr>
              <a:t>̆</a:t>
            </a:r>
            <a:endParaRPr lang="ru-RU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ru-RU" dirty="0">
                <a:latin typeface="+mj-lt"/>
              </a:rPr>
              <a:t>П</a:t>
            </a:r>
            <a:r>
              <a:rPr lang="ru-RU" b="0" dirty="0">
                <a:latin typeface="+mj-lt"/>
              </a:rPr>
              <a:t>озволяют формировать общую картину всего поля зрения</a:t>
            </a:r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59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CB01C-4505-5517-310C-D95591505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974B6-E259-F90F-BC2D-2E2F9947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Зрительная система человека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C81B6-5489-D022-D5A1-DB387FE21323}"/>
              </a:ext>
            </a:extLst>
          </p:cNvPr>
          <p:cNvSpPr txBox="1"/>
          <p:nvPr/>
        </p:nvSpPr>
        <p:spPr>
          <a:xfrm>
            <a:off x="182566" y="1187736"/>
            <a:ext cx="53728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1" dirty="0">
                <a:latin typeface="+mj-lt"/>
              </a:rPr>
              <a:t>Колбочки</a:t>
            </a:r>
            <a:r>
              <a:rPr lang="en-US" b="0" dirty="0">
                <a:latin typeface="+mj-lt"/>
              </a:rPr>
              <a:t>: </a:t>
            </a:r>
            <a:endParaRPr lang="ru-RU" b="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 6 до 7 миллионов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Отвечают за восприятие цвета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65 % всех колбочек воспринимают </a:t>
            </a:r>
            <a:r>
              <a:rPr lang="ru-RU" b="0" dirty="0" err="1">
                <a:solidFill>
                  <a:srgbClr val="FF0000"/>
                </a:solidFill>
                <a:latin typeface="+mj-lt"/>
              </a:rPr>
              <a:t>красныи</a:t>
            </a:r>
            <a:r>
              <a:rPr lang="ru-RU" b="0" dirty="0">
                <a:latin typeface="+mj-lt"/>
              </a:rPr>
              <a:t>̆ свет, 33 % воспринимают </a:t>
            </a:r>
            <a:r>
              <a:rPr lang="ru-RU" b="0" dirty="0" err="1">
                <a:solidFill>
                  <a:schemeClr val="accent6"/>
                </a:solidFill>
                <a:latin typeface="+mj-lt"/>
              </a:rPr>
              <a:t>зеленыи</a:t>
            </a:r>
            <a:r>
              <a:rPr lang="ru-RU" b="0" dirty="0">
                <a:latin typeface="+mj-lt"/>
              </a:rPr>
              <a:t>̆ свет, 2 % воспринимают </a:t>
            </a:r>
            <a:r>
              <a:rPr lang="ru-RU" b="0" dirty="0" err="1">
                <a:solidFill>
                  <a:schemeClr val="accent1"/>
                </a:solidFill>
                <a:latin typeface="+mj-lt"/>
              </a:rPr>
              <a:t>синии</a:t>
            </a:r>
            <a:r>
              <a:rPr lang="ru-RU" b="0" dirty="0">
                <a:latin typeface="+mj-lt"/>
              </a:rPr>
              <a:t>̆ цвет (эти колбочки являются наиболее чувствительными)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Человек различает мелкие детали в основном благодаря им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Обеспечивают зрение в ярком свете</a:t>
            </a:r>
            <a:endParaRPr lang="ru-RU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BA680-5A18-450A-3BAF-F39308982690}"/>
              </a:ext>
            </a:extLst>
          </p:cNvPr>
          <p:cNvSpPr txBox="1"/>
          <p:nvPr/>
        </p:nvSpPr>
        <p:spPr>
          <a:xfrm>
            <a:off x="182565" y="4243257"/>
            <a:ext cx="537284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ru-RU" b="1" dirty="0">
                <a:latin typeface="+mj-lt"/>
              </a:rPr>
              <a:t>Палочки</a:t>
            </a:r>
            <a:r>
              <a:rPr lang="en-US" b="0" dirty="0">
                <a:latin typeface="+mj-lt"/>
              </a:rPr>
              <a:t>:</a:t>
            </a:r>
            <a:r>
              <a:rPr lang="ru-RU" b="0" dirty="0">
                <a:latin typeface="+mj-lt"/>
              </a:rPr>
              <a:t> 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от 75 до 150 миллионов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Наиболее чувствительны при низких уровнях освещенности и не участвуют в обеспечении функций цветного зрения</a:t>
            </a:r>
          </a:p>
          <a:p>
            <a:pPr marL="285750" indent="-285750" algn="l">
              <a:buFontTx/>
              <a:buChar char="-"/>
            </a:pPr>
            <a:r>
              <a:rPr lang="ru-RU" b="0" dirty="0">
                <a:latin typeface="+mj-lt"/>
              </a:rPr>
              <a:t>Не приспособлены для различения мелких </a:t>
            </a:r>
            <a:r>
              <a:rPr lang="ru-RU" b="0" dirty="0" err="1">
                <a:latin typeface="+mj-lt"/>
              </a:rPr>
              <a:t>деталеи</a:t>
            </a:r>
            <a:r>
              <a:rPr lang="ru-RU" b="0" dirty="0">
                <a:latin typeface="+mj-lt"/>
              </a:rPr>
              <a:t>̆</a:t>
            </a:r>
            <a:endParaRPr lang="ru-RU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ru-RU" dirty="0">
                <a:latin typeface="+mj-lt"/>
              </a:rPr>
              <a:t>П</a:t>
            </a:r>
            <a:r>
              <a:rPr lang="ru-RU" b="0" dirty="0">
                <a:latin typeface="+mj-lt"/>
              </a:rPr>
              <a:t>озволяют формировать общую картину всего поля зрения</a:t>
            </a:r>
            <a:endParaRPr lang="ru-RU" b="1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061F17-6F41-2F72-FCBA-44CC6B17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69" y="2065335"/>
            <a:ext cx="6596331" cy="37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55D55-2A6A-A98E-6129-77DF9B85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75490-BCED-0C21-9493-E29428B1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Зрительная система человека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C0690F-EDEF-23C6-A875-44ABCB67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52" y="1016000"/>
            <a:ext cx="6760284" cy="5261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A662C-4B6C-7834-E564-16BC2B3CBAB6}"/>
              </a:ext>
            </a:extLst>
          </p:cNvPr>
          <p:cNvSpPr txBox="1"/>
          <p:nvPr/>
        </p:nvSpPr>
        <p:spPr>
          <a:xfrm>
            <a:off x="258793" y="2690336"/>
            <a:ext cx="3743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Вследствие таких спектральных характеристик человеческий глаз воспринимает цвета как различные сочетания </a:t>
            </a:r>
            <a:r>
              <a:rPr lang="ru-RU" dirty="0">
                <a:solidFill>
                  <a:srgbClr val="FF0000"/>
                </a:solidFill>
                <a:latin typeface="+mj-lt"/>
              </a:rPr>
              <a:t>красного</a:t>
            </a:r>
            <a:r>
              <a:rPr lang="ru-RU" dirty="0">
                <a:latin typeface="+mj-lt"/>
              </a:rPr>
              <a:t> (R), </a:t>
            </a:r>
            <a:r>
              <a:rPr lang="ru-RU" dirty="0">
                <a:solidFill>
                  <a:schemeClr val="accent6"/>
                </a:solidFill>
                <a:latin typeface="+mj-lt"/>
              </a:rPr>
              <a:t>зеленого</a:t>
            </a:r>
            <a:r>
              <a:rPr lang="ru-RU" dirty="0">
                <a:latin typeface="+mj-lt"/>
              </a:rPr>
              <a:t> (G) и </a:t>
            </a:r>
            <a:r>
              <a:rPr lang="ru-RU" dirty="0">
                <a:solidFill>
                  <a:schemeClr val="accent1"/>
                </a:solidFill>
                <a:latin typeface="+mj-lt"/>
              </a:rPr>
              <a:t>синего</a:t>
            </a:r>
            <a:r>
              <a:rPr lang="ru-RU" dirty="0">
                <a:latin typeface="+mj-lt"/>
              </a:rPr>
              <a:t> (B)</a:t>
            </a:r>
          </a:p>
        </p:txBody>
      </p:sp>
    </p:spTree>
    <p:extLst>
      <p:ext uri="{BB962C8B-B14F-4D97-AF65-F5344CB8AC3E}">
        <p14:creationId xmlns:p14="http://schemas.microsoft.com/office/powerpoint/2010/main" val="4179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273C53-6DFD-ACFD-43CF-2FB85B6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фильтрация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1DD75-798E-7FB8-C7FD-99A0B735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1" y="1213209"/>
            <a:ext cx="11621938" cy="387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2C649-5A68-76AF-36D4-C0C59A3E727E}"/>
              </a:ext>
            </a:extLst>
          </p:cNvPr>
          <p:cNvSpPr txBox="1"/>
          <p:nvPr/>
        </p:nvSpPr>
        <p:spPr>
          <a:xfrm>
            <a:off x="0" y="6581001"/>
            <a:ext cx="88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https://scikit-image.org/docs/stable/auto_examples/filters/plot_j_invariant.html#sphx-glr-auto-examples-filters-plot-j-invariant-py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689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0936F-D184-2AAB-3CA5-D83217E0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повышение контраста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B9E422-ACA1-C614-F25A-1BF8AED3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40" y="989342"/>
            <a:ext cx="7806905" cy="487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08A25-BFB6-B892-57C3-05D9B7708A86}"/>
              </a:ext>
            </a:extLst>
          </p:cNvPr>
          <p:cNvSpPr txBox="1"/>
          <p:nvPr/>
        </p:nvSpPr>
        <p:spPr>
          <a:xfrm>
            <a:off x="0" y="6581001"/>
            <a:ext cx="99485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https://scikit-image.org/docs/stable/auto_examples/color_exposure/plot_equalize.html#sphx-glr-auto-examples-color-exposure-plot-equalize-py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57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551F3-7E45-4E92-A8C8-0CFC364B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обнаружение границ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CD2779-A2C5-AA2F-35F7-19DF820A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57300"/>
            <a:ext cx="5715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7C670-8C5A-963E-295C-842EE6B32C26}"/>
              </a:ext>
            </a:extLst>
          </p:cNvPr>
          <p:cNvSpPr txBox="1"/>
          <p:nvPr/>
        </p:nvSpPr>
        <p:spPr>
          <a:xfrm>
            <a:off x="0" y="6581001"/>
            <a:ext cx="8493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https://pyimagesearch.com/2019/03/04/holistically-nested-edge-detection-with-opencv-and-deep-learning/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03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E26F5-121D-72AB-194A-9D51F6F8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</a:t>
            </a:r>
            <a:r>
              <a:rPr lang="ru-RU" dirty="0"/>
              <a:t> изменение размера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592AB3-CD5A-E164-885F-8943235C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14" y="1178943"/>
            <a:ext cx="6646172" cy="49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42EA8-65F8-FD18-0ED7-D0820950C12B}"/>
              </a:ext>
            </a:extLst>
          </p:cNvPr>
          <p:cNvSpPr txBox="1"/>
          <p:nvPr/>
        </p:nvSpPr>
        <p:spPr>
          <a:xfrm>
            <a:off x="0" y="6581001"/>
            <a:ext cx="9057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https://scikit-image.org/docs/stable/auto_examples/transform/plot_rescale.html#sphx-glr-auto-examples-transform-plot-rescale-py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873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B092C-C738-3776-BD04-BEF73D97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геометрические преобразования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FE9E1D-DBD6-2B91-9CDB-AFADCDE3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35" y="989162"/>
            <a:ext cx="3940130" cy="5506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723DA-E92D-C910-FCAA-009A66FF1AF7}"/>
              </a:ext>
            </a:extLst>
          </p:cNvPr>
          <p:cNvSpPr txBox="1"/>
          <p:nvPr/>
        </p:nvSpPr>
        <p:spPr>
          <a:xfrm>
            <a:off x="0" y="6581001"/>
            <a:ext cx="6097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https://demo.albumentations.ai/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44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11DFC-5A3A-0CA4-9C5B-06F7D9F2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br>
              <a:rPr lang="ru-RU" dirty="0"/>
            </a:br>
            <a:r>
              <a:rPr lang="ru-RU" dirty="0"/>
              <a:t>Обработка </a:t>
            </a:r>
            <a:br>
              <a:rPr lang="ru-RU" dirty="0"/>
            </a:br>
            <a:r>
              <a:rPr lang="ru-RU" dirty="0"/>
              <a:t>в псевдоцветах</a:t>
            </a:r>
          </a:p>
        </p:txBody>
      </p:sp>
      <p:pic>
        <p:nvPicPr>
          <p:cNvPr id="5122" name="Picture 2" descr="Default Image">
            <a:extLst>
              <a:ext uri="{FF2B5EF4-FFF2-40B4-BE49-F238E27FC236}">
                <a16:creationId xmlns:a16="http://schemas.microsoft.com/office/drawing/2014/main" id="{EF84C3AE-CB59-7983-8176-6B5641D3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81" y="-1"/>
            <a:ext cx="4846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72501-5A36-F6A5-3682-7B6FCF3C739E}"/>
              </a:ext>
            </a:extLst>
          </p:cNvPr>
          <p:cNvSpPr txBox="1"/>
          <p:nvPr/>
        </p:nvSpPr>
        <p:spPr>
          <a:xfrm>
            <a:off x="0" y="65810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j-lt"/>
                <a:hlinkClick r:id="rId3"/>
              </a:rPr>
              <a:t>https://hubblesite.org/contents/articles/the-meaning-of-light-and-color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51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3182-7D77-BC1E-7B6B-43B643EF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сегментация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1B55D1D-27FB-E7A2-CACA-C32F1DEB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47213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D157B9C-B538-8C10-B7EB-0B25BE23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56" y="3895213"/>
            <a:ext cx="5389088" cy="263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9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9F142-B216-7F0D-8D2C-7E059F65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r>
              <a:rPr lang="en-US" dirty="0"/>
              <a:t>: </a:t>
            </a:r>
            <a:r>
              <a:rPr lang="ru-RU" dirty="0"/>
              <a:t>детекция</a:t>
            </a:r>
          </a:p>
        </p:txBody>
      </p:sp>
      <p:pic>
        <p:nvPicPr>
          <p:cNvPr id="4" name="Picture 2" descr="Object Detection and Person Detection in Computer Vision">
            <a:extLst>
              <a:ext uri="{FF2B5EF4-FFF2-40B4-BE49-F238E27FC236}">
                <a16:creationId xmlns:a16="http://schemas.microsoft.com/office/drawing/2014/main" id="{88112B12-BF77-368B-6663-DC7ACB41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87" y="1107027"/>
            <a:ext cx="8149425" cy="51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421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b="0" i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5370</TotalTime>
  <Words>452</Words>
  <Application>Microsoft Office PowerPoint</Application>
  <PresentationFormat>Широкоэкранный</PresentationFormat>
  <Paragraphs>54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Тема Office</vt:lpstr>
      <vt:lpstr>Компьютерные методы обработки изображений</vt:lpstr>
      <vt:lpstr>Задачи: фильтрация</vt:lpstr>
      <vt:lpstr>Задачи: повышение контраста</vt:lpstr>
      <vt:lpstr>Задачи: обнаружение границ</vt:lpstr>
      <vt:lpstr>Задачи: изменение размера</vt:lpstr>
      <vt:lpstr>Задачи: геометрические преобразования</vt:lpstr>
      <vt:lpstr>Задачи:  Обработка  в псевдоцветах</vt:lpstr>
      <vt:lpstr>Задачи: сегментация</vt:lpstr>
      <vt:lpstr>Задачи: детекция</vt:lpstr>
      <vt:lpstr>Стадии цифровой обработки</vt:lpstr>
      <vt:lpstr>Электромагнитный спектр</vt:lpstr>
      <vt:lpstr>Зрительная система человека</vt:lpstr>
      <vt:lpstr>Зрительная система человека</vt:lpstr>
      <vt:lpstr>Зрительная система человека</vt:lpstr>
      <vt:lpstr>Зрительная система человека</vt:lpstr>
      <vt:lpstr>Зрительная система человека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Прохоров</dc:creator>
  <cp:lastModifiedBy>Кирилл Прохоров</cp:lastModifiedBy>
  <cp:revision>56</cp:revision>
  <dcterms:created xsi:type="dcterms:W3CDTF">2023-08-25T11:11:18Z</dcterms:created>
  <dcterms:modified xsi:type="dcterms:W3CDTF">2025-02-11T13:59:04Z</dcterms:modified>
</cp:coreProperties>
</file>